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24"/>
  </p:handoutMasterIdLst>
  <p:sldIdLst>
    <p:sldId id="256" r:id="rId3"/>
    <p:sldId id="259" r:id="rId4"/>
    <p:sldId id="300" r:id="rId5"/>
    <p:sldId id="302" r:id="rId6"/>
    <p:sldId id="409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279" r:id="rId18"/>
    <p:sldId id="370" r:id="rId19"/>
    <p:sldId id="371" r:id="rId20"/>
    <p:sldId id="372" r:id="rId21"/>
    <p:sldId id="373" r:id="rId22"/>
    <p:sldId id="374" r:id="rId23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18" autoAdjust="0"/>
    <p:restoredTop sz="94660"/>
  </p:normalViewPr>
  <p:slideViewPr>
    <p:cSldViewPr>
      <p:cViewPr varScale="1">
        <p:scale>
          <a:sx n="114" d="100"/>
          <a:sy n="114" d="100"/>
        </p:scale>
        <p:origin x="189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2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B58DEA2-47E8-4F94-AC12-6198E6717E5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726FCBB3-84CA-4512-B3C2-F8D09F98AB6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GIF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340-01,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8.GIF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7.m4a"/><Relationship Id="rId2" Type="http://schemas.openxmlformats.org/officeDocument/2006/relationships/audio" Target="../media/media17.m4a"/><Relationship Id="rId1" Type="http://schemas.openxmlformats.org/officeDocument/2006/relationships/image" Target="../media/image9.GIF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8.m4a"/><Relationship Id="rId2" Type="http://schemas.openxmlformats.org/officeDocument/2006/relationships/audio" Target="../media/media18.m4a"/><Relationship Id="rId1" Type="http://schemas.openxmlformats.org/officeDocument/2006/relationships/image" Target="../media/image10.GIF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9.m4a"/><Relationship Id="rId2" Type="http://schemas.openxmlformats.org/officeDocument/2006/relationships/audio" Target="../media/media19.m4a"/><Relationship Id="rId1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0.m4a"/><Relationship Id="rId2" Type="http://schemas.openxmlformats.org/officeDocument/2006/relationships/audio" Target="../media/media20.m4a"/><Relationship Id="rId1" Type="http://schemas.openxmlformats.org/officeDocument/2006/relationships/image" Target="../media/image12.GIF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9.m4a"/><Relationship Id="rId2" Type="http://schemas.openxmlformats.org/officeDocument/2006/relationships/audio" Target="../media/media9.m4a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Structures and Algorithms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 on Search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49"/>
    </mc:Choice>
    <mc:Fallback>
      <p:transition spd="slow" advTm="181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Generic Graph Search Algorithm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61363" y="1600200"/>
            <a:ext cx="7661366" cy="38862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sp>
        <p:nvSpPr>
          <p:cNvPr id="7" name="Ink 6"/>
          <p:cNvSpPr/>
          <p:nvPr/>
        </p:nvSpPr>
        <p:spPr bwMode="auto">
          <a:xfrm>
            <a:off x="813240" y="2953440"/>
            <a:ext cx="4678560" cy="1940400"/>
          </a:xfrm>
          <a:prstGeom prst="rect">
            <a:avLst/>
          </a:prstGeom>
        </p:spPr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984"/>
    </mc:Choice>
    <mc:Fallback>
      <p:transition spd="slow" advTm="121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track of the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You remove a “path” from the frontier because you want to keep track of the way you got to the node.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One way to do this is to maintain a “predecessor matrix” (later).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Sometimes you don’t need to store paths, only know which nodes have been visited.</a:t>
            </a:r>
            <a:endParaRPr lang="en-US" spc="-50" dirty="0"/>
          </a:p>
          <a:p>
            <a:pPr marL="689610" marR="5080" lvl="1">
              <a:lnSpc>
                <a:spcPct val="103000"/>
              </a:lnSpc>
            </a:pPr>
            <a:r>
              <a:rPr lang="en-US" spc="-50" dirty="0"/>
              <a:t>You’re exploring an entire graph.</a:t>
            </a:r>
            <a:endParaRPr lang="en-US" spc="-50" dirty="0"/>
          </a:p>
          <a:p>
            <a:pPr marL="689610" marR="5080" lvl="1">
              <a:lnSpc>
                <a:spcPct val="103000"/>
              </a:lnSpc>
            </a:pPr>
            <a:r>
              <a:rPr lang="en-US" spc="-50" dirty="0"/>
              <a:t>You want to find the node for its value, you don’t care how you got there.</a:t>
            </a:r>
            <a:endParaRPr lang="en-US" spc="-45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12"/>
    </mc:Choice>
    <mc:Fallback>
      <p:transition spd="slow" advTm="60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Searching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Which value is selected from the frontier at each stage defines the search strategy.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The neighbors define the graph.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The goal (if any) defines what is a solution.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If more than one answer is required, the search can continue from the return.</a:t>
            </a:r>
            <a:endParaRPr lang="en-US" spc="-50" dirty="0"/>
          </a:p>
          <a:p>
            <a:pPr marL="689610" marR="5080" lvl="1">
              <a:lnSpc>
                <a:spcPct val="103000"/>
              </a:lnSpc>
            </a:pPr>
            <a:r>
              <a:rPr lang="en-US" spc="-50" dirty="0"/>
              <a:t>Maybe you want to find all goal nodes.</a:t>
            </a: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sp>
        <p:nvSpPr>
          <p:cNvPr id="5" name="Ink 4"/>
          <p:cNvSpPr/>
          <p:nvPr/>
        </p:nvSpPr>
        <p:spPr bwMode="auto">
          <a:xfrm>
            <a:off x="1466280" y="1591560"/>
            <a:ext cx="7244640" cy="16387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146"/>
    </mc:Choice>
    <mc:Fallback>
      <p:transition spd="slow" advTm="73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 (BFS)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Breadth-first search treats the frontier as a queue.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In always selects one of the earliest elements added to the frontier.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If the list of paths on the frontier is [p</a:t>
            </a:r>
            <a:r>
              <a:rPr lang="en-US" spc="-50" baseline="-25000" dirty="0"/>
              <a:t>1</a:t>
            </a:r>
            <a:r>
              <a:rPr lang="en-US" spc="-50" dirty="0"/>
              <a:t>, p</a:t>
            </a:r>
            <a:r>
              <a:rPr lang="en-US" spc="-50" baseline="-25000" dirty="0"/>
              <a:t>2</a:t>
            </a:r>
            <a:r>
              <a:rPr lang="en-US" spc="-50" dirty="0"/>
              <a:t>, …, </a:t>
            </a:r>
            <a:r>
              <a:rPr lang="en-US" spc="-50" dirty="0" err="1"/>
              <a:t>p</a:t>
            </a:r>
            <a:r>
              <a:rPr lang="en-US" spc="-50" baseline="-25000" dirty="0" err="1"/>
              <a:t>n</a:t>
            </a:r>
            <a:r>
              <a:rPr lang="en-US" spc="-50" dirty="0"/>
              <a:t>]:</a:t>
            </a:r>
            <a:endParaRPr lang="en-US" spc="-50" dirty="0"/>
          </a:p>
          <a:p>
            <a:pPr marL="689610" marR="5080" lvl="1">
              <a:lnSpc>
                <a:spcPct val="103000"/>
              </a:lnSpc>
            </a:pPr>
            <a:r>
              <a:rPr lang="en-US" spc="-50" dirty="0"/>
              <a:t>p</a:t>
            </a:r>
            <a:r>
              <a:rPr lang="en-US" spc="-50" baseline="-25000" dirty="0"/>
              <a:t>1</a:t>
            </a:r>
            <a:r>
              <a:rPr lang="en-US" spc="-50" dirty="0"/>
              <a:t> is selected.  Its neighbors are added to the end of the queue, after p</a:t>
            </a:r>
            <a:r>
              <a:rPr lang="en-US" spc="-50" baseline="-25000" dirty="0"/>
              <a:t>r</a:t>
            </a:r>
            <a:r>
              <a:rPr lang="en-US" spc="-50" dirty="0"/>
              <a:t>.</a:t>
            </a:r>
            <a:endParaRPr lang="en-US" spc="-50" dirty="0"/>
          </a:p>
          <a:p>
            <a:pPr marL="689610" marR="5080" lvl="1">
              <a:lnSpc>
                <a:spcPct val="103000"/>
              </a:lnSpc>
            </a:pPr>
            <a:r>
              <a:rPr lang="en-US" spc="-50" dirty="0"/>
              <a:t>p</a:t>
            </a:r>
            <a:r>
              <a:rPr lang="en-US" spc="-50" baseline="-25000" dirty="0"/>
              <a:t>2</a:t>
            </a:r>
            <a:r>
              <a:rPr lang="en-US" spc="-50" dirty="0"/>
              <a:t> is selected next.</a:t>
            </a: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20"/>
    </mc:Choice>
    <mc:Fallback>
      <p:transition spd="slow" advTm="39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Graph – Breadth-first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45" dirty="0"/>
              <a:t>Assuming that when we have a choice, we always go left.</a:t>
            </a: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7298" y="1976437"/>
            <a:ext cx="6552701" cy="3989169"/>
          </a:xfrm>
          <a:prstGeom prst="rect">
            <a:avLst/>
          </a:prstGeom>
        </p:spPr>
      </p:pic>
      <p:sp>
        <p:nvSpPr>
          <p:cNvPr id="7" name="Ink 6"/>
          <p:cNvSpPr/>
          <p:nvPr/>
        </p:nvSpPr>
        <p:spPr bwMode="auto">
          <a:xfrm>
            <a:off x="1150920" y="2477880"/>
            <a:ext cx="6405120" cy="2979000"/>
          </a:xfrm>
          <a:prstGeom prst="rect">
            <a:avLst/>
          </a:prstGeom>
        </p:spPr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275"/>
    </mc:Choice>
    <mc:Fallback>
      <p:transition spd="slow" advTm="88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dirty="0"/>
              <a:t>BFS example #1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143000"/>
            <a:ext cx="7086600" cy="5690464"/>
          </a:xfrm>
        </p:spPr>
      </p:pic>
      <p:sp>
        <p:nvSpPr>
          <p:cNvPr id="6" name="Ink 5"/>
          <p:cNvSpPr/>
          <p:nvPr/>
        </p:nvSpPr>
        <p:spPr bwMode="auto">
          <a:xfrm>
            <a:off x="822600" y="1541160"/>
            <a:ext cx="6871320" cy="511704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394"/>
    </mc:Choice>
    <mc:Fallback>
      <p:transition spd="slow" advTm="2343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Example #2:  Step 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3200400" cy="2781300"/>
          </a:xfrm>
        </p:spPr>
      </p:pic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133600" y="2920364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Nr. edges from start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Queue after processing node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edges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6" name="Ink 5"/>
          <p:cNvSpPr/>
          <p:nvPr/>
        </p:nvSpPr>
        <p:spPr bwMode="auto">
          <a:xfrm>
            <a:off x="2202120" y="1592280"/>
            <a:ext cx="2901960" cy="271044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307"/>
    </mc:Choice>
    <mc:Fallback>
      <p:transition spd="slow" advTm="96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Example #2:  Step b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219200"/>
            <a:ext cx="3200400" cy="278130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133600" y="2920364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Nr. edges from start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Queue after processing node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edges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964080" y="1328040"/>
            <a:ext cx="5455800" cy="333216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87"/>
    </mc:Choice>
    <mc:Fallback>
      <p:transition spd="slow" advTm="58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Example #2:  Step 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71600"/>
            <a:ext cx="3200400" cy="278130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133600" y="3022282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Nr. edges from start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Queue after processing node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edges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744840" y="4016520"/>
            <a:ext cx="2903400" cy="8348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65"/>
    </mc:Choice>
    <mc:Fallback>
      <p:transition spd="slow" advTm="57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Example #2:  Step d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" y="1219200"/>
            <a:ext cx="3200400" cy="278130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133600" y="3022282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Nr. edges from start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Queue after processing node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edges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3487680" y="5020560"/>
            <a:ext cx="223560" cy="15768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97"/>
    </mc:Choice>
    <mc:Fallback>
      <p:transition spd="slow" advTm="25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Two basic reasons to search a graph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a given node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Explore an entire finite graph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36"/>
    </mc:Choice>
    <mc:Fallback>
      <p:transition spd="slow" advTm="63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Example #2:  Step 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143000"/>
            <a:ext cx="3200400" cy="2781300"/>
          </a:xfrm>
        </p:spPr>
      </p:pic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133600" y="3022282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Nr. edges from start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effectLst/>
                        </a:rPr>
                        <a:t>Queue after processing node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Nr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edges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Nr edges from start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752760" y="1693440"/>
            <a:ext cx="7213680" cy="400032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690"/>
    </mc:Choice>
    <mc:Fallback>
      <p:transition spd="slow" advTm="73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Explore an Entire 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“classical search”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To discover its properties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shortest paths from one node to all other nodes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shortest paths from every node to every other node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out if the graph is connected</a:t>
            </a:r>
            <a:endParaRPr lang="en-US" dirty="0"/>
          </a:p>
          <a:p>
            <a:pPr marL="914400" lvl="1" indent="-514350"/>
            <a:r>
              <a:rPr lang="en-US" dirty="0"/>
              <a:t>Or at least find the connected subgraphs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932"/>
    </mc:Choice>
    <mc:Fallback>
      <p:transition spd="slow" advTm="47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 Given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30" dirty="0"/>
              <a:t>Often</a:t>
            </a:r>
            <a:r>
              <a:rPr lang="en-US" spc="20" dirty="0"/>
              <a:t> </a:t>
            </a:r>
            <a:r>
              <a:rPr lang="en-US" spc="-105" dirty="0"/>
              <a:t>w</a:t>
            </a:r>
            <a:r>
              <a:rPr lang="en-US" spc="-100" dirty="0"/>
              <a:t>e</a:t>
            </a:r>
            <a:r>
              <a:rPr lang="en-US" spc="15" dirty="0"/>
              <a:t> </a:t>
            </a:r>
            <a:r>
              <a:rPr lang="en-US" spc="-90" dirty="0"/>
              <a:t>a</a:t>
            </a:r>
            <a:r>
              <a:rPr lang="en-US" spc="-65" dirty="0"/>
              <a:t>re</a:t>
            </a:r>
            <a:r>
              <a:rPr lang="en-US" spc="15" dirty="0"/>
              <a:t> </a:t>
            </a:r>
            <a:r>
              <a:rPr lang="en-US" spc="-30" dirty="0"/>
              <a:t>not</a:t>
            </a:r>
            <a:r>
              <a:rPr lang="en-US" spc="15" dirty="0"/>
              <a:t> </a:t>
            </a:r>
            <a:r>
              <a:rPr lang="en-US" spc="-55" dirty="0"/>
              <a:t>given</a:t>
            </a:r>
            <a:r>
              <a:rPr lang="en-US" spc="20" dirty="0"/>
              <a:t> </a:t>
            </a:r>
            <a:r>
              <a:rPr lang="en-US" spc="-55" dirty="0"/>
              <a:t>an</a:t>
            </a:r>
            <a:r>
              <a:rPr lang="en-US" spc="15" dirty="0"/>
              <a:t> </a:t>
            </a:r>
            <a:r>
              <a:rPr lang="en-US" spc="-40" dirty="0"/>
              <a:t>alg</a:t>
            </a:r>
            <a:r>
              <a:rPr lang="en-US" spc="-80" dirty="0"/>
              <a:t>o</a:t>
            </a:r>
            <a:r>
              <a:rPr lang="en-US" spc="-15" dirty="0"/>
              <a:t>ri</a:t>
            </a:r>
            <a:r>
              <a:rPr lang="en-US" spc="25" dirty="0"/>
              <a:t>t</a:t>
            </a:r>
            <a:r>
              <a:rPr lang="en-US" spc="-65" dirty="0"/>
              <a:t>hm</a:t>
            </a:r>
            <a:r>
              <a:rPr lang="en-US" spc="20" dirty="0"/>
              <a:t> </a:t>
            </a:r>
            <a:r>
              <a:rPr lang="en-US" spc="-15" dirty="0"/>
              <a:t>to</a:t>
            </a:r>
            <a:r>
              <a:rPr lang="en-US" spc="15" dirty="0"/>
              <a:t> </a:t>
            </a:r>
            <a:r>
              <a:rPr lang="en-US" spc="-55" dirty="0"/>
              <a:t>solve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spc="15" dirty="0"/>
              <a:t> </a:t>
            </a:r>
            <a:r>
              <a:rPr lang="en-US" spc="-80" dirty="0"/>
              <a:t>p</a:t>
            </a:r>
            <a:r>
              <a:rPr lang="en-US" spc="-50" dirty="0"/>
              <a:t>roblem,</a:t>
            </a:r>
            <a:r>
              <a:rPr lang="en-US" spc="15" dirty="0"/>
              <a:t> </a:t>
            </a:r>
            <a:r>
              <a:rPr lang="en-US" spc="-30" dirty="0"/>
              <a:t>but</a:t>
            </a:r>
            <a:r>
              <a:rPr lang="en-US" spc="-20" dirty="0"/>
              <a:t> </a:t>
            </a:r>
            <a:r>
              <a:rPr lang="en-US" spc="-40" dirty="0"/>
              <a:t>only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spc="20" dirty="0"/>
              <a:t> </a:t>
            </a:r>
            <a:r>
              <a:rPr lang="en-US" spc="-55" dirty="0"/>
              <a:t>s</a:t>
            </a:r>
            <a:r>
              <a:rPr lang="en-US" spc="-40" dirty="0"/>
              <a:t>p</a:t>
            </a:r>
            <a:r>
              <a:rPr lang="en-US" spc="-30" dirty="0"/>
              <a:t>ecification</a:t>
            </a:r>
            <a:r>
              <a:rPr lang="en-US" spc="20" dirty="0"/>
              <a:t> </a:t>
            </a:r>
            <a:r>
              <a:rPr lang="en-US" spc="-40" dirty="0"/>
              <a:t>of</a:t>
            </a:r>
            <a:r>
              <a:rPr lang="en-US" spc="15" dirty="0"/>
              <a:t> </a:t>
            </a:r>
            <a:r>
              <a:rPr lang="en-US" spc="-45" dirty="0"/>
              <a:t>what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spc="15" dirty="0"/>
              <a:t> </a:t>
            </a:r>
            <a:r>
              <a:rPr lang="en-US" spc="-35" dirty="0"/>
              <a:t>solution</a:t>
            </a:r>
            <a:r>
              <a:rPr lang="en-US" spc="20" dirty="0"/>
              <a:t> </a:t>
            </a:r>
            <a:r>
              <a:rPr lang="en-US" spc="90" dirty="0"/>
              <a:t>—</a:t>
            </a:r>
            <a:r>
              <a:rPr lang="en-US" spc="20" dirty="0"/>
              <a:t> </a:t>
            </a:r>
            <a:r>
              <a:rPr lang="en-US" spc="-110" dirty="0"/>
              <a:t>w</a:t>
            </a:r>
            <a:r>
              <a:rPr lang="en-US" spc="-100" dirty="0"/>
              <a:t>e</a:t>
            </a:r>
            <a:r>
              <a:rPr lang="en-US" spc="15" dirty="0"/>
              <a:t> </a:t>
            </a:r>
            <a:r>
              <a:rPr lang="en-US" spc="-65" dirty="0"/>
              <a:t>have</a:t>
            </a:r>
            <a:r>
              <a:rPr lang="en-US" spc="15" dirty="0"/>
              <a:t> </a:t>
            </a:r>
            <a:r>
              <a:rPr lang="en-US" spc="-15" dirty="0"/>
              <a:t>to</a:t>
            </a:r>
            <a:r>
              <a:rPr lang="en-US" spc="15" dirty="0"/>
              <a:t> </a:t>
            </a:r>
            <a:r>
              <a:rPr lang="en-US" spc="-75" dirty="0"/>
              <a:t>se</a:t>
            </a:r>
            <a:r>
              <a:rPr lang="en-US" spc="-114" dirty="0"/>
              <a:t>a</a:t>
            </a:r>
            <a:r>
              <a:rPr lang="en-US" spc="-40" dirty="0"/>
              <a:t>rch</a:t>
            </a:r>
            <a:r>
              <a:rPr lang="en-US" spc="-25" dirty="0"/>
              <a:t> </a:t>
            </a:r>
            <a:r>
              <a:rPr lang="en-US" spc="-30" dirty="0"/>
              <a:t>f</a:t>
            </a:r>
            <a:r>
              <a:rPr lang="en-US" spc="-85" dirty="0"/>
              <a:t>o</a:t>
            </a:r>
            <a:r>
              <a:rPr lang="en-US" spc="-30" dirty="0"/>
              <a:t>r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20" dirty="0"/>
              <a:t> </a:t>
            </a:r>
            <a:r>
              <a:rPr lang="en-US" spc="-35" dirty="0"/>
              <a:t>solution.</a:t>
            </a:r>
            <a:endParaRPr lang="en-US" spc="-35" dirty="0"/>
          </a:p>
          <a:p>
            <a:pPr marL="289560" marR="40005">
              <a:lnSpc>
                <a:spcPct val="103000"/>
              </a:lnSpc>
              <a:spcBef>
                <a:spcPts val="300"/>
              </a:spcBef>
            </a:pPr>
            <a:r>
              <a:rPr lang="en-US" spc="65" dirty="0"/>
              <a:t>A</a:t>
            </a:r>
            <a:r>
              <a:rPr lang="en-US" spc="15" dirty="0"/>
              <a:t> </a:t>
            </a:r>
            <a:r>
              <a:rPr lang="en-US" spc="-5" dirty="0"/>
              <a:t>t</a:t>
            </a:r>
            <a:r>
              <a:rPr lang="en-US" spc="-45" dirty="0"/>
              <a:t>y</a:t>
            </a:r>
            <a:r>
              <a:rPr lang="en-US" spc="-55" dirty="0"/>
              <a:t>p</a:t>
            </a:r>
            <a:r>
              <a:rPr lang="en-US" spc="-10" dirty="0"/>
              <a:t>ic</a:t>
            </a:r>
            <a:r>
              <a:rPr lang="en-US" spc="-65" dirty="0"/>
              <a:t>a</a:t>
            </a:r>
            <a:r>
              <a:rPr lang="en-US" spc="5" dirty="0"/>
              <a:t>l</a:t>
            </a:r>
            <a:r>
              <a:rPr lang="en-US" spc="20" dirty="0"/>
              <a:t> </a:t>
            </a:r>
            <a:r>
              <a:rPr lang="en-US" spc="-80" dirty="0"/>
              <a:t>p</a:t>
            </a:r>
            <a:r>
              <a:rPr lang="en-US" spc="-45" dirty="0"/>
              <a:t>roblem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20" dirty="0"/>
              <a:t> </a:t>
            </a:r>
            <a:r>
              <a:rPr lang="en-US" spc="-75" dirty="0"/>
              <a:t>when</a:t>
            </a:r>
            <a:r>
              <a:rPr lang="en-US" spc="20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50" dirty="0"/>
              <a:t>agent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15" dirty="0"/>
              <a:t> </a:t>
            </a:r>
            <a:r>
              <a:rPr lang="en-US" spc="-25" dirty="0"/>
              <a:t>in</a:t>
            </a:r>
            <a:r>
              <a:rPr lang="en-US" spc="15" dirty="0"/>
              <a:t> </a:t>
            </a:r>
            <a:r>
              <a:rPr lang="en-US" spc="-75" dirty="0"/>
              <a:t>one</a:t>
            </a:r>
            <a:r>
              <a:rPr lang="en-US" spc="20" dirty="0"/>
              <a:t> </a:t>
            </a:r>
            <a:r>
              <a:rPr lang="en-US" spc="-40" dirty="0"/>
              <a:t>state,</a:t>
            </a:r>
            <a:r>
              <a:rPr lang="en-US" spc="15" dirty="0"/>
              <a:t> it </a:t>
            </a:r>
            <a:r>
              <a:rPr lang="en-US" spc="-65" dirty="0"/>
              <a:t>has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spc="-45" dirty="0"/>
              <a:t> set</a:t>
            </a:r>
            <a:r>
              <a:rPr lang="en-US" spc="15" dirty="0"/>
              <a:t> </a:t>
            </a:r>
            <a:r>
              <a:rPr lang="en-US" spc="-40" dirty="0"/>
              <a:t>of</a:t>
            </a:r>
            <a:r>
              <a:rPr lang="en-US" spc="20" dirty="0"/>
              <a:t> </a:t>
            </a:r>
            <a:r>
              <a:rPr lang="en-US" spc="-35" dirty="0"/>
              <a:t>deterministic</a:t>
            </a:r>
            <a:r>
              <a:rPr lang="en-US" spc="15" dirty="0"/>
              <a:t> </a:t>
            </a:r>
            <a:r>
              <a:rPr lang="en-US" spc="-35" dirty="0"/>
              <a:t>actions</a:t>
            </a:r>
            <a:r>
              <a:rPr lang="en-US" spc="15" dirty="0"/>
              <a:t> it</a:t>
            </a:r>
            <a:r>
              <a:rPr lang="en-US" spc="20" dirty="0"/>
              <a:t> </a:t>
            </a:r>
            <a:r>
              <a:rPr lang="en-US" spc="-50" dirty="0"/>
              <a:t>can</a:t>
            </a:r>
            <a:r>
              <a:rPr lang="en-US" spc="20" dirty="0"/>
              <a:t> </a:t>
            </a:r>
            <a:r>
              <a:rPr lang="en-US" spc="-45" dirty="0"/>
              <a:t>c</a:t>
            </a:r>
            <a:r>
              <a:rPr lang="en-US" spc="-80" dirty="0"/>
              <a:t>a</a:t>
            </a:r>
            <a:r>
              <a:rPr lang="en-US" spc="-35" dirty="0"/>
              <a:t>rry</a:t>
            </a:r>
            <a:r>
              <a:rPr lang="en-US" spc="20" dirty="0"/>
              <a:t> </a:t>
            </a:r>
            <a:r>
              <a:rPr lang="en-US" spc="-30" dirty="0"/>
              <a:t>out,</a:t>
            </a:r>
            <a:r>
              <a:rPr lang="en-US" spc="20" dirty="0"/>
              <a:t> </a:t>
            </a:r>
            <a:r>
              <a:rPr lang="en-US" spc="-55" dirty="0"/>
              <a:t>and</a:t>
            </a:r>
            <a:r>
              <a:rPr lang="en-US" spc="15" dirty="0"/>
              <a:t> </a:t>
            </a:r>
            <a:r>
              <a:rPr lang="en-US" spc="-110" dirty="0"/>
              <a:t>w</a:t>
            </a:r>
            <a:r>
              <a:rPr lang="en-US" spc="-45" dirty="0"/>
              <a:t>ants</a:t>
            </a:r>
            <a:r>
              <a:rPr lang="en-US" spc="20" dirty="0"/>
              <a:t> </a:t>
            </a:r>
            <a:r>
              <a:rPr lang="en-US" spc="-15" dirty="0"/>
              <a:t>to</a:t>
            </a:r>
            <a:r>
              <a:rPr lang="en-US" spc="15" dirty="0"/>
              <a:t> </a:t>
            </a:r>
            <a:r>
              <a:rPr lang="en-US" spc="-50" dirty="0"/>
              <a:t>get</a:t>
            </a:r>
            <a:r>
              <a:rPr lang="en-US" spc="-35" dirty="0"/>
              <a:t> </a:t>
            </a:r>
            <a:r>
              <a:rPr lang="en-US" spc="-15" dirty="0"/>
              <a:t>to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20" dirty="0"/>
              <a:t> </a:t>
            </a:r>
            <a:r>
              <a:rPr lang="en-US" spc="-45" dirty="0"/>
              <a:t>goal</a:t>
            </a:r>
            <a:r>
              <a:rPr lang="en-US" spc="20" dirty="0"/>
              <a:t> </a:t>
            </a:r>
            <a:r>
              <a:rPr lang="en-US" spc="-40" dirty="0"/>
              <a:t>state.</a:t>
            </a:r>
            <a:endParaRPr lang="en-US" spc="-40" dirty="0"/>
          </a:p>
          <a:p>
            <a:pPr marL="289560" marR="304800">
              <a:lnSpc>
                <a:spcPct val="103000"/>
              </a:lnSpc>
              <a:spcBef>
                <a:spcPts val="300"/>
              </a:spcBef>
            </a:pPr>
            <a:r>
              <a:rPr lang="en-US" spc="-15" dirty="0"/>
              <a:t>Many</a:t>
            </a:r>
            <a:r>
              <a:rPr lang="en-US" spc="20" dirty="0"/>
              <a:t> </a:t>
            </a:r>
            <a:r>
              <a:rPr lang="en-US" spc="-25" dirty="0"/>
              <a:t>AI</a:t>
            </a:r>
            <a:r>
              <a:rPr lang="en-US" spc="20" dirty="0"/>
              <a:t> </a:t>
            </a:r>
            <a:r>
              <a:rPr lang="en-US" spc="-80" dirty="0"/>
              <a:t>p</a:t>
            </a:r>
            <a:r>
              <a:rPr lang="en-US" spc="-50" dirty="0"/>
              <a:t>roblems</a:t>
            </a:r>
            <a:r>
              <a:rPr lang="en-US" spc="15" dirty="0"/>
              <a:t> </a:t>
            </a:r>
            <a:r>
              <a:rPr lang="en-US" spc="-50" dirty="0"/>
              <a:t>can</a:t>
            </a:r>
            <a:r>
              <a:rPr lang="en-US" spc="20" dirty="0"/>
              <a:t> </a:t>
            </a:r>
            <a:r>
              <a:rPr lang="en-US" spc="-20" dirty="0"/>
              <a:t>b</a:t>
            </a:r>
            <a:r>
              <a:rPr lang="en-US" spc="-100" dirty="0"/>
              <a:t>e</a:t>
            </a:r>
            <a:r>
              <a:rPr lang="en-US" spc="20" dirty="0"/>
              <a:t> </a:t>
            </a:r>
            <a:r>
              <a:rPr lang="en-US" spc="-65" dirty="0"/>
              <a:t>a</a:t>
            </a:r>
            <a:r>
              <a:rPr lang="en-US" spc="-35" dirty="0"/>
              <a:t>bstr</a:t>
            </a:r>
            <a:r>
              <a:rPr lang="en-US" spc="-45" dirty="0"/>
              <a:t>acted</a:t>
            </a:r>
            <a:r>
              <a:rPr lang="en-US" spc="15" dirty="0"/>
              <a:t> </a:t>
            </a:r>
            <a:r>
              <a:rPr lang="en-US" spc="-20" dirty="0"/>
              <a:t>into</a:t>
            </a:r>
            <a:r>
              <a:rPr lang="en-US" spc="15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80" dirty="0"/>
              <a:t>p</a:t>
            </a:r>
            <a:r>
              <a:rPr lang="en-US" spc="-45" dirty="0"/>
              <a:t>roblem</a:t>
            </a:r>
            <a:r>
              <a:rPr lang="en-US" spc="15" dirty="0"/>
              <a:t> </a:t>
            </a:r>
            <a:r>
              <a:rPr lang="en-US" spc="-40" dirty="0"/>
              <a:t>of</a:t>
            </a:r>
            <a:r>
              <a:rPr lang="en-US" spc="-30" dirty="0"/>
              <a:t> </a:t>
            </a:r>
            <a:r>
              <a:rPr lang="en-US" spc="-35" dirty="0"/>
              <a:t>finding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spc="20" dirty="0"/>
              <a:t> </a:t>
            </a:r>
            <a:r>
              <a:rPr lang="en-US" spc="-55" dirty="0"/>
              <a:t>p</a:t>
            </a:r>
            <a:r>
              <a:rPr lang="en-US" spc="-35" dirty="0"/>
              <a:t>ath</a:t>
            </a:r>
            <a:r>
              <a:rPr lang="en-US" spc="20" dirty="0"/>
              <a:t> </a:t>
            </a:r>
            <a:r>
              <a:rPr lang="en-US" spc="-25" dirty="0"/>
              <a:t>in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15" dirty="0"/>
              <a:t> </a:t>
            </a:r>
            <a:r>
              <a:rPr lang="en-US" spc="-40" dirty="0"/>
              <a:t>directed</a:t>
            </a:r>
            <a:r>
              <a:rPr lang="en-US" spc="15" dirty="0"/>
              <a:t> </a:t>
            </a:r>
            <a:r>
              <a:rPr lang="en-US" spc="-50" dirty="0"/>
              <a:t>graph.</a:t>
            </a:r>
            <a:endParaRPr lang="en-US" spc="-50" dirty="0"/>
          </a:p>
          <a:p>
            <a:pPr marL="289560" marR="26035">
              <a:lnSpc>
                <a:spcPct val="103000"/>
              </a:lnSpc>
              <a:spcBef>
                <a:spcPts val="300"/>
              </a:spcBef>
            </a:pPr>
            <a:r>
              <a:rPr lang="en-US" spc="-30" dirty="0"/>
              <a:t>Often</a:t>
            </a:r>
            <a:r>
              <a:rPr lang="en-US" spc="20" dirty="0"/>
              <a:t> </a:t>
            </a:r>
            <a:r>
              <a:rPr lang="en-US" spc="-55" dirty="0"/>
              <a:t>there</a:t>
            </a:r>
            <a:r>
              <a:rPr lang="en-US" spc="20" dirty="0"/>
              <a:t> </a:t>
            </a:r>
            <a:r>
              <a:rPr lang="en-US" spc="-35" dirty="0"/>
              <a:t>is</a:t>
            </a:r>
            <a:r>
              <a:rPr lang="en-US" spc="15" dirty="0"/>
              <a:t> </a:t>
            </a:r>
            <a:r>
              <a:rPr lang="en-US" spc="-75" dirty="0"/>
              <a:t>m</a:t>
            </a:r>
            <a:r>
              <a:rPr lang="en-US" spc="-85" dirty="0"/>
              <a:t>o</a:t>
            </a:r>
            <a:r>
              <a:rPr lang="en-US" spc="-65" dirty="0"/>
              <a:t>re</a:t>
            </a:r>
            <a:r>
              <a:rPr lang="en-US" spc="20" dirty="0"/>
              <a:t> </a:t>
            </a:r>
            <a:r>
              <a:rPr lang="en-US" spc="-35" dirty="0"/>
              <a:t>than</a:t>
            </a:r>
            <a:r>
              <a:rPr lang="en-US" spc="20" dirty="0"/>
              <a:t> </a:t>
            </a:r>
            <a:r>
              <a:rPr lang="en-US" spc="-75" dirty="0"/>
              <a:t>one</a:t>
            </a:r>
            <a:r>
              <a:rPr lang="en-US" spc="20" dirty="0"/>
              <a:t> </a:t>
            </a:r>
            <a:r>
              <a:rPr lang="en-US" spc="-110" dirty="0"/>
              <a:t>w</a:t>
            </a:r>
            <a:r>
              <a:rPr lang="en-US" spc="-90" dirty="0"/>
              <a:t>a</a:t>
            </a:r>
            <a:r>
              <a:rPr lang="en-US" spc="-50" dirty="0"/>
              <a:t>y</a:t>
            </a:r>
            <a:r>
              <a:rPr lang="en-US" spc="15" dirty="0"/>
              <a:t> </a:t>
            </a:r>
            <a:r>
              <a:rPr lang="en-US" spc="-15" dirty="0"/>
              <a:t>to</a:t>
            </a:r>
            <a:r>
              <a:rPr lang="en-US" spc="15" dirty="0"/>
              <a:t> </a:t>
            </a:r>
            <a:r>
              <a:rPr lang="en-US" spc="-55" dirty="0"/>
              <a:t>re</a:t>
            </a:r>
            <a:r>
              <a:rPr lang="en-US" spc="-100" dirty="0"/>
              <a:t>p</a:t>
            </a:r>
            <a:r>
              <a:rPr lang="en-US" spc="-60" dirty="0"/>
              <a:t>resent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15" dirty="0"/>
              <a:t> </a:t>
            </a:r>
            <a:r>
              <a:rPr lang="en-US" spc="-80" dirty="0"/>
              <a:t>p</a:t>
            </a:r>
            <a:r>
              <a:rPr lang="en-US" spc="-45" dirty="0"/>
              <a:t>roblem</a:t>
            </a:r>
            <a:r>
              <a:rPr lang="en-US" spc="15" dirty="0"/>
              <a:t> </a:t>
            </a:r>
            <a:r>
              <a:rPr lang="en-US" spc="-65" dirty="0"/>
              <a:t>as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-35" dirty="0"/>
              <a:t> </a:t>
            </a:r>
            <a:r>
              <a:rPr lang="en-US" spc="-50" dirty="0"/>
              <a:t>graph.</a:t>
            </a:r>
            <a:endParaRPr lang="en-US" spc="-5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092"/>
    </mc:Choice>
    <mc:Fallback>
      <p:transition spd="slow" advTm="65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Crossword Puzzle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43000"/>
          <a:ext cx="2743200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"/>
                <a:gridCol w="548640"/>
                <a:gridCol w="548640"/>
                <a:gridCol w="548640"/>
                <a:gridCol w="548640"/>
              </a:tblGrid>
              <a:tr h="52070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44196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Words</a:t>
            </a:r>
            <a:r>
              <a:rPr lang="en-US" dirty="0"/>
              <a:t>:  ant, big, bus, car, has, book, buys, hold, lane, year, beast, ginger, search, symbol, syntax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05200" y="1219200"/>
            <a:ext cx="5334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a crossword puzzle in which you are given a list of words to fit into the numbered words that go across and down.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Admittedly, this is an unusual form of crossword puzzle.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Such a puzzle could be represented as a graph in at least two ways.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node could be a word, with the edges giving the relationships between each word.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node could be a square, with the edges connecting legal letters in the rest of the word.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We’ll discuss this more under Constraint Satisfaction Problems.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55"/>
    </mc:Choice>
    <mc:Fallback>
      <p:transition spd="slow" advTm="80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 for Delivery Robot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The robot wants to get from outside room 103 to the inside of room 123.</a:t>
            </a:r>
            <a:endParaRPr lang="en-US" spc="-5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57575" y="1676400"/>
            <a:ext cx="5229225" cy="4295775"/>
          </a:xfrm>
          <a:prstGeom prst="rect">
            <a:avLst/>
          </a:prstGeom>
        </p:spPr>
      </p:pic>
      <p:sp>
        <p:nvSpPr>
          <p:cNvPr id="5" name="Ink 4"/>
          <p:cNvSpPr/>
          <p:nvPr/>
        </p:nvSpPr>
        <p:spPr bwMode="auto">
          <a:xfrm>
            <a:off x="5027400" y="3668400"/>
            <a:ext cx="1469880" cy="20509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07"/>
    </mc:Choice>
    <mc:Fallback>
      <p:transition spd="slow" advTm="51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Space Graph for Delivery Robot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62100" y="1372394"/>
            <a:ext cx="6019800" cy="4524375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sp>
        <p:nvSpPr>
          <p:cNvPr id="3" name="Ink 2"/>
          <p:cNvSpPr/>
          <p:nvPr/>
        </p:nvSpPr>
        <p:spPr bwMode="auto">
          <a:xfrm>
            <a:off x="3411720" y="1449360"/>
            <a:ext cx="2932200" cy="47109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29"/>
    </mc:Choice>
    <mc:Fallback>
      <p:transition spd="slow" advTm="77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Searching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Generi</a:t>
            </a:r>
            <a:r>
              <a:rPr lang="en-US" spc="-45" dirty="0"/>
              <a:t>c</a:t>
            </a:r>
            <a:r>
              <a:rPr lang="en-US" spc="20" dirty="0"/>
              <a:t> </a:t>
            </a:r>
            <a:r>
              <a:rPr lang="en-US" spc="-75" dirty="0"/>
              <a:t>se</a:t>
            </a:r>
            <a:r>
              <a:rPr lang="en-US" spc="-114" dirty="0"/>
              <a:t>a</a:t>
            </a:r>
            <a:r>
              <a:rPr lang="en-US" spc="-40" dirty="0"/>
              <a:t>rch</a:t>
            </a:r>
            <a:r>
              <a:rPr lang="en-US" spc="15" dirty="0"/>
              <a:t> </a:t>
            </a:r>
            <a:r>
              <a:rPr lang="en-US" spc="-65" dirty="0"/>
              <a:t>a</a:t>
            </a:r>
            <a:r>
              <a:rPr lang="en-US" spc="-35" dirty="0"/>
              <a:t>lg</a:t>
            </a:r>
            <a:r>
              <a:rPr lang="en-US" spc="-85" dirty="0"/>
              <a:t>o</a:t>
            </a:r>
            <a:r>
              <a:rPr lang="en-US" spc="-35" dirty="0"/>
              <a:t>rithm:</a:t>
            </a:r>
            <a:r>
              <a:rPr lang="en-US" spc="135" dirty="0"/>
              <a:t> </a:t>
            </a:r>
            <a:r>
              <a:rPr lang="en-US" spc="-50" dirty="0"/>
              <a:t>give</a:t>
            </a:r>
            <a:r>
              <a:rPr lang="en-US" spc="-60" dirty="0"/>
              <a:t>n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15" dirty="0"/>
              <a:t> </a:t>
            </a:r>
            <a:r>
              <a:rPr lang="en-US" spc="-50" dirty="0"/>
              <a:t>graph,</a:t>
            </a:r>
            <a:r>
              <a:rPr lang="en-US" spc="15" dirty="0"/>
              <a:t> </a:t>
            </a:r>
            <a:r>
              <a:rPr lang="en-US" spc="-30" dirty="0"/>
              <a:t>st</a:t>
            </a:r>
            <a:r>
              <a:rPr lang="en-US" spc="-75" dirty="0"/>
              <a:t>a</a:t>
            </a:r>
            <a:r>
              <a:rPr lang="en-US" dirty="0"/>
              <a:t>rt</a:t>
            </a:r>
            <a:r>
              <a:rPr lang="en-US" spc="15" dirty="0"/>
              <a:t> </a:t>
            </a:r>
            <a:r>
              <a:rPr lang="en-US" spc="-60" dirty="0"/>
              <a:t>n</a:t>
            </a:r>
            <a:r>
              <a:rPr lang="en-US" spc="-30" dirty="0"/>
              <a:t>o</a:t>
            </a:r>
            <a:r>
              <a:rPr lang="en-US" spc="-70" dirty="0"/>
              <a:t>des,</a:t>
            </a:r>
            <a:r>
              <a:rPr lang="en-US" spc="15" dirty="0"/>
              <a:t> </a:t>
            </a:r>
            <a:r>
              <a:rPr lang="en-US" spc="-55" dirty="0"/>
              <a:t>and</a:t>
            </a:r>
            <a:r>
              <a:rPr lang="en-US" spc="15" dirty="0"/>
              <a:t> (optionally) </a:t>
            </a:r>
            <a:r>
              <a:rPr lang="en-US" spc="-45" dirty="0"/>
              <a:t>goal</a:t>
            </a:r>
            <a:r>
              <a:rPr lang="en-US" spc="-30" dirty="0"/>
              <a:t> </a:t>
            </a:r>
            <a:r>
              <a:rPr lang="en-US" spc="-60" dirty="0"/>
              <a:t>n</a:t>
            </a:r>
            <a:r>
              <a:rPr lang="en-US" spc="-25" dirty="0"/>
              <a:t>o</a:t>
            </a:r>
            <a:r>
              <a:rPr lang="en-US" spc="-70" dirty="0"/>
              <a:t>des,</a:t>
            </a:r>
            <a:r>
              <a:rPr lang="en-US" spc="15" dirty="0"/>
              <a:t> </a:t>
            </a:r>
            <a:r>
              <a:rPr lang="en-US" spc="-35" dirty="0"/>
              <a:t>incrementally</a:t>
            </a:r>
            <a:r>
              <a:rPr lang="en-US" spc="15" dirty="0"/>
              <a:t> </a:t>
            </a:r>
            <a:r>
              <a:rPr lang="en-US" spc="-45" dirty="0"/>
              <a:t>expl</a:t>
            </a:r>
            <a:r>
              <a:rPr lang="en-US" spc="-85" dirty="0"/>
              <a:t>o</a:t>
            </a:r>
            <a:r>
              <a:rPr lang="en-US" spc="-65" dirty="0"/>
              <a:t>re</a:t>
            </a:r>
            <a:r>
              <a:rPr lang="en-US" spc="15" dirty="0"/>
              <a:t> </a:t>
            </a:r>
            <a:r>
              <a:rPr lang="en-US" spc="-45" dirty="0"/>
              <a:t>paths</a:t>
            </a:r>
            <a:r>
              <a:rPr lang="en-US" spc="15" dirty="0"/>
              <a:t> </a:t>
            </a:r>
            <a:r>
              <a:rPr lang="en-US" spc="-40" dirty="0"/>
              <a:t>from</a:t>
            </a:r>
            <a:r>
              <a:rPr lang="en-US" spc="20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30" dirty="0"/>
              <a:t>st</a:t>
            </a:r>
            <a:r>
              <a:rPr lang="en-US" spc="-80" dirty="0"/>
              <a:t>a</a:t>
            </a:r>
            <a:r>
              <a:rPr lang="en-US" dirty="0"/>
              <a:t>rt</a:t>
            </a:r>
            <a:r>
              <a:rPr lang="en-US" spc="15" dirty="0"/>
              <a:t> </a:t>
            </a:r>
            <a:r>
              <a:rPr lang="en-US" spc="-60" dirty="0"/>
              <a:t>n</a:t>
            </a:r>
            <a:r>
              <a:rPr lang="en-US" spc="-25" dirty="0"/>
              <a:t>o</a:t>
            </a:r>
            <a:r>
              <a:rPr lang="en-US" spc="-70" dirty="0"/>
              <a:t>des.</a:t>
            </a:r>
            <a:endParaRPr lang="en-US" spc="-70" dirty="0"/>
          </a:p>
          <a:p>
            <a:pPr marL="289560" marR="154940">
              <a:lnSpc>
                <a:spcPct val="103000"/>
              </a:lnSpc>
              <a:spcBef>
                <a:spcPts val="300"/>
              </a:spcBef>
            </a:pPr>
            <a:r>
              <a:rPr lang="en-US" spc="-15" dirty="0"/>
              <a:t>Maintain</a:t>
            </a:r>
            <a:r>
              <a:rPr lang="en-US" spc="20" dirty="0"/>
              <a:t> </a:t>
            </a:r>
            <a:r>
              <a:rPr lang="en-US" spc="-60" dirty="0"/>
              <a:t>a</a:t>
            </a:r>
            <a:r>
              <a:rPr lang="en-US" dirty="0"/>
              <a:t> </a:t>
            </a:r>
            <a:r>
              <a:rPr lang="en-US" spc="-30" dirty="0"/>
              <a:t> </a:t>
            </a:r>
            <a:r>
              <a:rPr lang="en-US" b="1" spc="-35" dirty="0">
                <a:solidFill>
                  <a:srgbClr val="B20000"/>
                </a:solidFill>
              </a:rPr>
              <a:t>frontier</a:t>
            </a:r>
            <a:r>
              <a:rPr lang="en-US" dirty="0">
                <a:solidFill>
                  <a:srgbClr val="B20000"/>
                </a:solidFill>
              </a:rPr>
              <a:t> </a:t>
            </a:r>
            <a:r>
              <a:rPr lang="en-US" spc="-30" dirty="0">
                <a:solidFill>
                  <a:srgbClr val="B20000"/>
                </a:solidFill>
              </a:rPr>
              <a:t> </a:t>
            </a:r>
            <a:r>
              <a:rPr lang="en-US" spc="-40" dirty="0"/>
              <a:t>of</a:t>
            </a:r>
            <a:r>
              <a:rPr lang="en-US" spc="20" dirty="0"/>
              <a:t> </a:t>
            </a:r>
            <a:r>
              <a:rPr lang="en-US" spc="-55" dirty="0"/>
              <a:t>p</a:t>
            </a:r>
            <a:r>
              <a:rPr lang="en-US" spc="-45" dirty="0"/>
              <a:t>aths</a:t>
            </a:r>
            <a:r>
              <a:rPr lang="en-US" spc="20" dirty="0"/>
              <a:t> </a:t>
            </a:r>
            <a:r>
              <a:rPr lang="en-US" spc="-40" dirty="0"/>
              <a:t>from</a:t>
            </a:r>
            <a:r>
              <a:rPr lang="en-US" spc="15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30" dirty="0"/>
              <a:t>st</a:t>
            </a:r>
            <a:r>
              <a:rPr lang="en-US" spc="-90" dirty="0"/>
              <a:t>a</a:t>
            </a:r>
            <a:r>
              <a:rPr lang="en-US" dirty="0"/>
              <a:t>rt</a:t>
            </a:r>
            <a:r>
              <a:rPr lang="en-US" spc="15" dirty="0"/>
              <a:t> </a:t>
            </a:r>
            <a:r>
              <a:rPr lang="en-US" spc="-60" dirty="0"/>
              <a:t>n</a:t>
            </a:r>
            <a:r>
              <a:rPr lang="en-US" spc="-25" dirty="0"/>
              <a:t>o</a:t>
            </a:r>
            <a:r>
              <a:rPr lang="en-US" spc="-75" dirty="0"/>
              <a:t>de</a:t>
            </a:r>
            <a:r>
              <a:rPr lang="en-US" spc="15" dirty="0"/>
              <a:t> </a:t>
            </a:r>
            <a:r>
              <a:rPr lang="en-US" spc="-15" dirty="0"/>
              <a:t>that</a:t>
            </a:r>
            <a:r>
              <a:rPr lang="en-US" spc="20" dirty="0"/>
              <a:t> </a:t>
            </a:r>
            <a:r>
              <a:rPr lang="en-US" spc="-65" dirty="0"/>
              <a:t>have</a:t>
            </a:r>
            <a:r>
              <a:rPr lang="en-US" spc="-40" dirty="0"/>
              <a:t> </a:t>
            </a:r>
            <a:r>
              <a:rPr lang="en-US" spc="-20" dirty="0"/>
              <a:t>b</a:t>
            </a:r>
            <a:r>
              <a:rPr lang="en-US" spc="-85" dirty="0"/>
              <a:t>een</a:t>
            </a:r>
            <a:r>
              <a:rPr lang="en-US" spc="15" dirty="0"/>
              <a:t> </a:t>
            </a:r>
            <a:r>
              <a:rPr lang="en-US" spc="-45" dirty="0"/>
              <a:t>expl</a:t>
            </a:r>
            <a:r>
              <a:rPr lang="en-US" spc="-85" dirty="0"/>
              <a:t>o</a:t>
            </a:r>
            <a:r>
              <a:rPr lang="en-US" spc="-55" dirty="0"/>
              <a:t>red.</a:t>
            </a:r>
            <a:endParaRPr lang="en-US" spc="-55" dirty="0"/>
          </a:p>
          <a:p>
            <a:pPr marL="289560" marR="114300">
              <a:lnSpc>
                <a:spcPct val="103000"/>
              </a:lnSpc>
              <a:spcBef>
                <a:spcPts val="295"/>
              </a:spcBef>
            </a:pPr>
            <a:r>
              <a:rPr lang="en-US" spc="-10" dirty="0"/>
              <a:t>As</a:t>
            </a:r>
            <a:r>
              <a:rPr lang="en-US" spc="15" dirty="0"/>
              <a:t> </a:t>
            </a:r>
            <a:r>
              <a:rPr lang="en-US" spc="-75" dirty="0"/>
              <a:t>se</a:t>
            </a:r>
            <a:r>
              <a:rPr lang="en-US" spc="-114" dirty="0"/>
              <a:t>a</a:t>
            </a:r>
            <a:r>
              <a:rPr lang="en-US" spc="-40" dirty="0"/>
              <a:t>rch</a:t>
            </a:r>
            <a:r>
              <a:rPr lang="en-US" spc="15" dirty="0"/>
              <a:t> </a:t>
            </a:r>
            <a:r>
              <a:rPr lang="en-US" spc="-80" dirty="0"/>
              <a:t>p</a:t>
            </a:r>
            <a:r>
              <a:rPr lang="en-US" spc="-35" dirty="0"/>
              <a:t>r</a:t>
            </a:r>
            <a:r>
              <a:rPr lang="en-US" spc="-20" dirty="0"/>
              <a:t>o</a:t>
            </a:r>
            <a:r>
              <a:rPr lang="en-US" spc="-65" dirty="0"/>
              <a:t>ceeds,</a:t>
            </a:r>
            <a:r>
              <a:rPr lang="en-US" spc="20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35" dirty="0"/>
              <a:t>frontier</a:t>
            </a:r>
            <a:r>
              <a:rPr lang="en-US" spc="15" dirty="0"/>
              <a:t> </a:t>
            </a:r>
            <a:r>
              <a:rPr lang="en-US" spc="-65" dirty="0"/>
              <a:t>expands</a:t>
            </a:r>
            <a:r>
              <a:rPr lang="en-US" spc="20" dirty="0"/>
              <a:t> </a:t>
            </a:r>
            <a:r>
              <a:rPr lang="en-US" spc="-20" dirty="0"/>
              <a:t>into</a:t>
            </a:r>
            <a:r>
              <a:rPr lang="en-US" spc="15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50" dirty="0"/>
              <a:t>unexpl</a:t>
            </a:r>
            <a:r>
              <a:rPr lang="en-US" spc="-90" dirty="0"/>
              <a:t>o</a:t>
            </a:r>
            <a:r>
              <a:rPr lang="en-US" spc="-60" dirty="0"/>
              <a:t>red</a:t>
            </a:r>
            <a:r>
              <a:rPr lang="en-US" spc="-40" dirty="0"/>
              <a:t> </a:t>
            </a:r>
            <a:r>
              <a:rPr lang="en-US" spc="-60" dirty="0"/>
              <a:t>n</a:t>
            </a:r>
            <a:r>
              <a:rPr lang="en-US" spc="-25" dirty="0"/>
              <a:t>o</a:t>
            </a:r>
            <a:r>
              <a:rPr lang="en-US" spc="-75" dirty="0"/>
              <a:t>des</a:t>
            </a:r>
            <a:r>
              <a:rPr lang="en-US" spc="15" dirty="0"/>
              <a:t> </a:t>
            </a:r>
            <a:r>
              <a:rPr lang="en-US" spc="-15" dirty="0"/>
              <a:t>until</a:t>
            </a:r>
            <a:r>
              <a:rPr lang="en-US" spc="15" dirty="0"/>
              <a:t> </a:t>
            </a:r>
            <a:r>
              <a:rPr lang="en-US" spc="-60" dirty="0"/>
              <a:t>a</a:t>
            </a:r>
            <a:r>
              <a:rPr lang="en-US" spc="20" dirty="0"/>
              <a:t> </a:t>
            </a:r>
            <a:r>
              <a:rPr lang="en-US" spc="-45" dirty="0"/>
              <a:t>goal</a:t>
            </a:r>
            <a:r>
              <a:rPr lang="en-US" spc="20" dirty="0"/>
              <a:t> </a:t>
            </a:r>
            <a:r>
              <a:rPr lang="en-US" spc="-60" dirty="0"/>
              <a:t>n</a:t>
            </a:r>
            <a:r>
              <a:rPr lang="en-US" spc="-25" dirty="0"/>
              <a:t>o</a:t>
            </a:r>
            <a:r>
              <a:rPr lang="en-US" spc="-75" dirty="0"/>
              <a:t>de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15" dirty="0"/>
              <a:t> </a:t>
            </a:r>
            <a:r>
              <a:rPr lang="en-US" spc="-55" dirty="0"/>
              <a:t>encountered, or until the graph is exhausted.</a:t>
            </a:r>
            <a:endParaRPr lang="en-US" spc="-55" dirty="0"/>
          </a:p>
          <a:p>
            <a:pPr marL="289560">
              <a:lnSpc>
                <a:spcPct val="100000"/>
              </a:lnSpc>
              <a:spcBef>
                <a:spcPts val="330"/>
              </a:spcBef>
            </a:pPr>
            <a:r>
              <a:rPr lang="en-US" spc="-20" dirty="0"/>
              <a:t>The</a:t>
            </a:r>
            <a:r>
              <a:rPr lang="en-US" spc="15" dirty="0"/>
              <a:t> </a:t>
            </a:r>
            <a:r>
              <a:rPr lang="en-US" spc="-105" dirty="0"/>
              <a:t>w</a:t>
            </a:r>
            <a:r>
              <a:rPr lang="en-US" spc="-90" dirty="0"/>
              <a:t>a</a:t>
            </a:r>
            <a:r>
              <a:rPr lang="en-US" spc="-50" dirty="0"/>
              <a:t>y</a:t>
            </a:r>
            <a:r>
              <a:rPr lang="en-US" spc="15" dirty="0"/>
              <a:t> </a:t>
            </a:r>
            <a:r>
              <a:rPr lang="en-US" spc="-25" dirty="0"/>
              <a:t>in</a:t>
            </a:r>
            <a:r>
              <a:rPr lang="en-US" spc="15" dirty="0"/>
              <a:t> </a:t>
            </a:r>
            <a:r>
              <a:rPr lang="en-US" spc="-40" dirty="0"/>
              <a:t>which</a:t>
            </a:r>
            <a:r>
              <a:rPr lang="en-US" spc="20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35" dirty="0"/>
              <a:t>frontier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20" dirty="0"/>
              <a:t> </a:t>
            </a:r>
            <a:r>
              <a:rPr lang="en-US" spc="-60" dirty="0"/>
              <a:t>expanded</a:t>
            </a:r>
            <a:r>
              <a:rPr lang="en-US" spc="20" dirty="0"/>
              <a:t> </a:t>
            </a:r>
            <a:r>
              <a:rPr lang="en-US" spc="-55" dirty="0"/>
              <a:t>defines</a:t>
            </a:r>
            <a:r>
              <a:rPr lang="en-US" spc="15" dirty="0"/>
              <a:t> </a:t>
            </a:r>
            <a:r>
              <a:rPr lang="en-US" spc="-45" dirty="0"/>
              <a:t>the </a:t>
            </a:r>
            <a:r>
              <a:rPr lang="en-US" b="1" spc="-45" dirty="0">
                <a:solidFill>
                  <a:srgbClr val="C00000"/>
                </a:solidFill>
              </a:rPr>
              <a:t>search strategy</a:t>
            </a:r>
            <a:r>
              <a:rPr lang="en-US" spc="-45" dirty="0"/>
              <a:t>.</a:t>
            </a: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78"/>
    </mc:Choice>
    <mc:Fallback>
      <p:transition spd="slow" advTm="683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76600" y="1788225"/>
            <a:ext cx="4991100" cy="45681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solving by Graph Searching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Red nodes = Gray nodes 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Blue nodes = White nodes</a:t>
            </a:r>
            <a:endParaRPr lang="en-US" spc="-7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sp>
        <p:nvSpPr>
          <p:cNvPr id="6" name="Ink 5"/>
          <p:cNvSpPr/>
          <p:nvPr/>
        </p:nvSpPr>
        <p:spPr bwMode="auto">
          <a:xfrm>
            <a:off x="605160" y="1535760"/>
            <a:ext cx="3934440" cy="117576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73"/>
    </mc:Choice>
    <mc:Fallback>
      <p:transition spd="slow" advTm="91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0</TotalTime>
  <Words>5863</Words>
  <Application>WPS Presentation</Application>
  <PresentationFormat>On-screen Show (4:3)</PresentationFormat>
  <Paragraphs>642</Paragraphs>
  <Slides>20</Slides>
  <Notes>58</Notes>
  <HiddenSlides>0</HiddenSlides>
  <MMClips>76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SimSun</vt:lpstr>
      <vt:lpstr>Wingdings</vt:lpstr>
      <vt:lpstr>Calibri</vt:lpstr>
      <vt:lpstr>Microsoft YaHei</vt:lpstr>
      <vt:lpstr>Arial Unicode MS</vt:lpstr>
      <vt:lpstr>Times New Roman</vt:lpstr>
      <vt:lpstr>Courier New</vt:lpstr>
      <vt:lpstr>Symbol</vt:lpstr>
      <vt:lpstr>Symbol</vt:lpstr>
      <vt:lpstr>Office Theme</vt:lpstr>
      <vt:lpstr>Data Structures and Algorithms</vt:lpstr>
      <vt:lpstr>Search</vt:lpstr>
      <vt:lpstr>Explore an Entire Graph</vt:lpstr>
      <vt:lpstr>Find a Given Node</vt:lpstr>
      <vt:lpstr>Example Crossword Puzzle</vt:lpstr>
      <vt:lpstr>Example Problem for Delivery Robot</vt:lpstr>
      <vt:lpstr>State Space Graph for Delivery Robot</vt:lpstr>
      <vt:lpstr>Graph Searching</vt:lpstr>
      <vt:lpstr>Problem solving by Graph Searching</vt:lpstr>
      <vt:lpstr>Generic Graph Search Algorithm</vt:lpstr>
      <vt:lpstr>Keeping track of the path</vt:lpstr>
      <vt:lpstr>Graph Searching</vt:lpstr>
      <vt:lpstr>Breadth-First Search (BFS)</vt:lpstr>
      <vt:lpstr>Illustrative Graph – Breadth-first Search</vt:lpstr>
      <vt:lpstr>BFS example #1</vt:lpstr>
      <vt:lpstr>BFS Example #2:  Step a</vt:lpstr>
      <vt:lpstr>BFS Example #2:  Step b</vt:lpstr>
      <vt:lpstr>BFS Example #2:  Step c</vt:lpstr>
      <vt:lpstr>BFS Example #2:  Step d</vt:lpstr>
      <vt:lpstr>BFS Example #2:  Step 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168</cp:revision>
  <cp:lastPrinted>2018-02-08T15:22:00Z</cp:lastPrinted>
  <dcterms:created xsi:type="dcterms:W3CDTF">2015-02-02T20:26:00Z</dcterms:created>
  <dcterms:modified xsi:type="dcterms:W3CDTF">2021-05-07T03:21:23Z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